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8" r:id="rId8"/>
    <p:sldId id="262" r:id="rId9"/>
    <p:sldId id="264" r:id="rId10"/>
    <p:sldId id="266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25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381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722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766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3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81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8448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302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04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99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27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19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628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02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68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002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757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4D8C-AEC7-4AB8-B54E-AD35160BD3A0}" type="datetimeFigureOut">
              <a:rPr lang="es-CO" smtClean="0"/>
              <a:pPr/>
              <a:t>10/12/2020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1CB7-67FF-45B4-B7E5-F7926DD5947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495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4Y5TDMqPY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RIffN__qI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ikDL2ASdr_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6510555-2D52-476A-BBF4-2E7074B85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82134" y="713188"/>
            <a:ext cx="5275142" cy="498832"/>
          </a:xfrm>
        </p:spPr>
        <p:txBody>
          <a:bodyPr>
            <a:noAutofit/>
          </a:bodyPr>
          <a:lstStyle/>
          <a:p>
            <a:r>
              <a:rPr lang="es-CO" sz="7200" b="1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  <p:pic>
        <p:nvPicPr>
          <p:cNvPr id="1026" name="Picture 2" descr="Resultado de imagen para colonia escolar de san francisco ciudad boliv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0" y="376396"/>
            <a:ext cx="1305930" cy="1172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436392" y="5501796"/>
            <a:ext cx="8541572" cy="290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4800" b="1" dirty="0">
                <a:solidFill>
                  <a:schemeClr val="tx2">
                    <a:lumMod val="50000"/>
                  </a:schemeClr>
                </a:solidFill>
              </a:rPr>
              <a:t>Proyecto transversal</a:t>
            </a:r>
          </a:p>
          <a:p>
            <a:pPr algn="ctr"/>
            <a:r>
              <a:rPr lang="es-CO" sz="4800" b="1" dirty="0">
                <a:solidFill>
                  <a:schemeClr val="tx2">
                    <a:lumMod val="50000"/>
                  </a:schemeClr>
                </a:solidFill>
              </a:rPr>
              <a:t>2020</a:t>
            </a:r>
          </a:p>
          <a:p>
            <a:pPr algn="ctr"/>
            <a:r>
              <a:rPr lang="es-CO" sz="48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33756" y="1287532"/>
            <a:ext cx="75146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anose="020B0806030902050204" pitchFamily="34" charset="0"/>
              </a:rPr>
              <a:t>Mi cuerpo, mi mente,</a:t>
            </a:r>
          </a:p>
          <a:p>
            <a:pPr algn="ctr"/>
            <a:r>
              <a:rPr lang="es-E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anose="020B0806030902050204" pitchFamily="34" charset="0"/>
              </a:rPr>
              <a:t> al son de mi armonía.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7C74457-E54E-43D8-B4E6-AB5BB759D61C}"/>
              </a:ext>
            </a:extLst>
          </p:cNvPr>
          <p:cNvSpPr txBox="1">
            <a:spLocks/>
          </p:cNvSpPr>
          <p:nvPr/>
        </p:nvSpPr>
        <p:spPr>
          <a:xfrm>
            <a:off x="3507322" y="6144812"/>
            <a:ext cx="8541572" cy="290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CO" sz="4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s-CO" sz="48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Responsable :  </a:t>
            </a:r>
            <a:r>
              <a:rPr lang="es-CO" sz="48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Yudy Via </a:t>
            </a:r>
          </a:p>
        </p:txBody>
      </p:sp>
    </p:spTree>
    <p:extLst>
      <p:ext uri="{BB962C8B-B14F-4D97-AF65-F5344CB8AC3E}">
        <p14:creationId xmlns:p14="http://schemas.microsoft.com/office/powerpoint/2010/main" val="59433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A49917-98B3-4304-9F13-96DE5B87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C77CFE-CCAB-45AC-9676-5A63467F6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3" y="1555269"/>
            <a:ext cx="3246620" cy="4089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0C7762-1B93-418A-814B-2D946788E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400" y="2324685"/>
            <a:ext cx="3485321" cy="3320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7543F9-393B-4026-BDD8-58C8016DF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583" y="1715755"/>
            <a:ext cx="3485321" cy="4089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F80ED134-F282-4A64-8388-C4A5D73DB3E1}"/>
              </a:ext>
            </a:extLst>
          </p:cNvPr>
          <p:cNvSpPr txBox="1">
            <a:spLocks/>
          </p:cNvSpPr>
          <p:nvPr/>
        </p:nvSpPr>
        <p:spPr>
          <a:xfrm>
            <a:off x="1475024" y="438912"/>
            <a:ext cx="8911687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5400">
                <a:solidFill>
                  <a:srgbClr val="00FF00"/>
                </a:solidFill>
              </a:rPr>
              <a:t>Evidencias </a:t>
            </a:r>
            <a:r>
              <a:rPr lang="es-CO" sz="5400"/>
              <a:t> </a:t>
            </a:r>
            <a:br>
              <a:rPr lang="es-CO"/>
            </a:br>
            <a:endParaRPr lang="es-CO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EE8CC22-353B-491A-B8BE-3F0B16FCFB86}"/>
              </a:ext>
            </a:extLst>
          </p:cNvPr>
          <p:cNvSpPr txBox="1">
            <a:spLocks/>
          </p:cNvSpPr>
          <p:nvPr/>
        </p:nvSpPr>
        <p:spPr>
          <a:xfrm>
            <a:off x="7586793" y="440472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  <p:pic>
        <p:nvPicPr>
          <p:cNvPr id="14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FD922A29-0CF1-475C-9A82-70E69BF2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6" y="216384"/>
            <a:ext cx="1054853" cy="947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804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6EACEA-F398-47EA-A098-4989BC17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7511779-1B49-4D06-9EA7-6230A2C0F684}"/>
              </a:ext>
            </a:extLst>
          </p:cNvPr>
          <p:cNvSpPr txBox="1">
            <a:spLocks/>
          </p:cNvSpPr>
          <p:nvPr/>
        </p:nvSpPr>
        <p:spPr>
          <a:xfrm>
            <a:off x="1885841" y="836477"/>
            <a:ext cx="8911687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>
                <a:solidFill>
                  <a:srgbClr val="00FF00"/>
                </a:solidFill>
              </a:rPr>
              <a:t>Evidencias </a:t>
            </a:r>
            <a:r>
              <a:rPr lang="es-CO"/>
              <a:t> </a:t>
            </a:r>
            <a:br>
              <a:rPr lang="es-CO"/>
            </a:b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85724A-482E-48A2-92F6-92903D58C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125" y="1522608"/>
            <a:ext cx="3245932" cy="3658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6BA46C-B887-40B4-9DFB-2A5D54531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0" y="1476922"/>
            <a:ext cx="2945916" cy="3704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067717-6F9F-4A14-A155-D3564F551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326" y="1526961"/>
            <a:ext cx="3074510" cy="3604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003037D5-E76B-4CB9-A3F7-C9564CFB3901}"/>
              </a:ext>
            </a:extLst>
          </p:cNvPr>
          <p:cNvSpPr txBox="1">
            <a:spLocks/>
          </p:cNvSpPr>
          <p:nvPr/>
        </p:nvSpPr>
        <p:spPr>
          <a:xfrm>
            <a:off x="7586793" y="440472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  <p:pic>
        <p:nvPicPr>
          <p:cNvPr id="13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5CB0E61C-3398-4BD7-A3C7-C666C1C5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9" y="209692"/>
            <a:ext cx="1054853" cy="947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273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28322C-4346-4C4B-A361-F3BFC7A8B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Evaluación del proyecto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0970" y="1540189"/>
            <a:ext cx="7259273" cy="3777622"/>
          </a:xfrm>
        </p:spPr>
        <p:txBody>
          <a:bodyPr>
            <a:normAutofit fontScale="85000" lnSpcReduction="20000"/>
          </a:bodyPr>
          <a:lstStyle/>
          <a:p>
            <a:r>
              <a:rPr lang="es-CO" dirty="0">
                <a:solidFill>
                  <a:srgbClr val="7030A0"/>
                </a:solidFill>
              </a:rPr>
              <a:t>Buena actividad. Los estudiantes participaron en la actividad a realizar se tendrá en cuenta la creatividad en el desarrollo de las actividades </a:t>
            </a:r>
          </a:p>
          <a:p>
            <a:r>
              <a:rPr lang="es-CO" dirty="0">
                <a:solidFill>
                  <a:srgbClr val="7030A0"/>
                </a:solidFill>
              </a:rPr>
              <a:t>Los niños se identificaron con las reacciones de los hombres frente a las labores del hogar.</a:t>
            </a:r>
          </a:p>
          <a:p>
            <a:r>
              <a:rPr lang="es-CO" dirty="0">
                <a:solidFill>
                  <a:srgbClr val="7030A0"/>
                </a:solidFill>
              </a:rPr>
              <a:t>Las manualidades acorde con los gustos de los estudiantes.</a:t>
            </a:r>
          </a:p>
          <a:p>
            <a:r>
              <a:rPr lang="es-CO" dirty="0">
                <a:solidFill>
                  <a:srgbClr val="7030A0"/>
                </a:solidFill>
              </a:rPr>
              <a:t>La expresión en la descripción de las actividades planeadas por cada uno de los estudiantes.</a:t>
            </a:r>
          </a:p>
          <a:p>
            <a:r>
              <a:rPr lang="es-CO" dirty="0">
                <a:solidFill>
                  <a:srgbClr val="7030A0"/>
                </a:solidFill>
              </a:rPr>
              <a:t>El respeto ante sus compañeros frente a los trabajos expuesto.</a:t>
            </a:r>
          </a:p>
          <a:p>
            <a:r>
              <a:rPr lang="es-CO" dirty="0">
                <a:solidFill>
                  <a:srgbClr val="7030A0"/>
                </a:solidFill>
              </a:rPr>
              <a:t>Se tendrá en cuenta el punto de vista de los padres de familia frente a las actividades planeadas.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6A29048-63F0-4B08-B583-A060F784C463}"/>
              </a:ext>
            </a:extLst>
          </p:cNvPr>
          <p:cNvSpPr txBox="1">
            <a:spLocks/>
          </p:cNvSpPr>
          <p:nvPr/>
        </p:nvSpPr>
        <p:spPr>
          <a:xfrm>
            <a:off x="7586793" y="440472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  <p:pic>
        <p:nvPicPr>
          <p:cNvPr id="9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24445BF7-FA54-45AC-9557-28FBFF91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0" y="376396"/>
            <a:ext cx="1054853" cy="947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135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2D6BA8-78E6-4DC8-BBB4-428CAB84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6300" y="598887"/>
            <a:ext cx="10353761" cy="1326321"/>
          </a:xfrm>
        </p:spPr>
        <p:txBody>
          <a:bodyPr>
            <a:normAutofit/>
          </a:bodyPr>
          <a:lstStyle/>
          <a:p>
            <a:r>
              <a:rPr lang="es-CO" sz="4800" dirty="0">
                <a:solidFill>
                  <a:srgbClr val="00FF00"/>
                </a:solidFill>
              </a:rPr>
              <a:t>Objetivo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860" y="1548812"/>
            <a:ext cx="7342933" cy="3777622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2500" dirty="0">
                <a:solidFill>
                  <a:srgbClr val="7030A0"/>
                </a:solidFill>
              </a:rPr>
              <a:t>Generar prácticas pedagógicas que propicien el desarrollo de competencias en los estudiantes, para que puedan incorporar en su cotidianidad el ejercicio de los derechos humanos sexuales y reproductivos, y de esa manera tomar decisiones que les permitan vivir una sexualidad sana, plena y responsable, que enriquezca su proyecto de vida y el de los demás.</a:t>
            </a:r>
          </a:p>
        </p:txBody>
      </p:sp>
      <p:pic>
        <p:nvPicPr>
          <p:cNvPr id="7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C5CC752B-C7EE-40A5-A289-A54A9227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0" y="376396"/>
            <a:ext cx="1305930" cy="1172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E3CAA52-9859-4B1D-BF3D-0547E4BC80C3}"/>
              </a:ext>
            </a:extLst>
          </p:cNvPr>
          <p:cNvSpPr txBox="1">
            <a:spLocks/>
          </p:cNvSpPr>
          <p:nvPr/>
        </p:nvSpPr>
        <p:spPr>
          <a:xfrm>
            <a:off x="7586793" y="440472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</p:spTree>
    <p:extLst>
      <p:ext uri="{BB962C8B-B14F-4D97-AF65-F5344CB8AC3E}">
        <p14:creationId xmlns:p14="http://schemas.microsoft.com/office/powerpoint/2010/main" val="345721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7A5EC0-73BF-4DA9-A869-8ECEDAA21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FF00"/>
                </a:solidFill>
              </a:rPr>
              <a:t>Descripción del proyecto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204" y="1581432"/>
            <a:ext cx="7302553" cy="36951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O" dirty="0">
                <a:solidFill>
                  <a:srgbClr val="7030A0"/>
                </a:solidFill>
              </a:rPr>
              <a:t>El Programa de Educación para la Sexualidad y Construcción de Ciudadanía ve la sexualidad como una dimensión humana, fuente de bienestar y salud, con diversas funciones, componentes y contextos. En ese sentido, la educación para la sexualidad es una oportunidad pedagógica, que no se reduce a una cátedra o taller, sino que debe constituirse como un proyecto pedagógico de cada institución educativa que promueva entre sus estudiantes la toma de decisiones responsables, informadas y autónomas sobre el propio cuerpo; el respeto a la dignidad de todo ser humano; la valoración de la pluralidad de identidades y formas de vida; y la vivencia y construcción de relaciones pacíficas, equitativas y democráticas.</a:t>
            </a:r>
          </a:p>
        </p:txBody>
      </p:sp>
      <p:pic>
        <p:nvPicPr>
          <p:cNvPr id="9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116DF411-6623-4BDA-BF16-9C13300E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7" y="409016"/>
            <a:ext cx="1305930" cy="1172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7BF79B38-2AB5-4E81-B70A-6C7D5EC29BEE}"/>
              </a:ext>
            </a:extLst>
          </p:cNvPr>
          <p:cNvSpPr txBox="1">
            <a:spLocks/>
          </p:cNvSpPr>
          <p:nvPr/>
        </p:nvSpPr>
        <p:spPr>
          <a:xfrm>
            <a:off x="7586793" y="440472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</p:spTree>
    <p:extLst>
      <p:ext uri="{BB962C8B-B14F-4D97-AF65-F5344CB8AC3E}">
        <p14:creationId xmlns:p14="http://schemas.microsoft.com/office/powerpoint/2010/main" val="42677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89F959-959C-4A56-8AA4-6632D4C51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FF00"/>
                </a:solidFill>
              </a:rPr>
              <a:t>Metodología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035" y="1572767"/>
            <a:ext cx="7739269" cy="366184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O" dirty="0">
                <a:solidFill>
                  <a:srgbClr val="7030A0"/>
                </a:solidFill>
              </a:rPr>
              <a:t>La metodología del presente proyecto se encuentra orientada por el modelo de “La Pedagogía Constructivista” y busca comprender y acompañar a os niños en los procesos de su desarrollo integral. De ésta forma, la educación sexual debe contribuir a la formación de la personalidad de nuestros estudiantes, teniendo a Cristo como referencia, en un ambiente de naturalidad, confianza y diálogo, utilizando la persuasión inteligente y motivada para llevar a la progresiva adquisición de convicciones positivas, que permitan forjarse una escala de valores para tomar posiciones ante las múltiples propuestas de la sociedad, ayudándolos a ser ellos mismos, a descubrir y comprender sus riquezas interiores: La capacidad de amar y ser amados. Para tal fin, el Taller es la herramienta más apropiada ya que es considerado un espacio para la vivencia, la reflexión y la conceptualización. Es el lugar apropiado para la participación que permite aprender haciendo. Por su versatilidad, es una estrategia que se emplea con grupos, sin importar si saben leer o no. Sus resultados dependen en gran parte de la capacidad y creatividad del docente de educación sexual. Una de las características de los talleres es promover un clima cálido, de confianza, aceptación, expresión de emociones y sentimientos, de comprensión por las experiencias. Esto, con el fin de obtener el ánimo y la seguridad del grupo y alcanzar los resultados previstos. Es recomendable que en cada taller se tengan en cuenta las precisiones teóricas o conceptuales sobre el tema a tratar para que sean discutidas y ampliadas por los participantes.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2CDD209-2697-4DE0-B1E4-2CDFB215FBD7}"/>
              </a:ext>
            </a:extLst>
          </p:cNvPr>
          <p:cNvSpPr txBox="1">
            <a:spLocks/>
          </p:cNvSpPr>
          <p:nvPr/>
        </p:nvSpPr>
        <p:spPr>
          <a:xfrm>
            <a:off x="7586793" y="440472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  <p:pic>
        <p:nvPicPr>
          <p:cNvPr id="9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B79AC352-FADF-4929-972B-348F22163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3" y="315787"/>
            <a:ext cx="1305930" cy="1172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829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D544DE-C143-493B-A02A-F4B2A3B84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00FF00"/>
                </a:solidFill>
              </a:rPr>
              <a:t>Plan de trabajo (describir actividades)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231" y="1640089"/>
            <a:ext cx="7034517" cy="4230624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>
                <a:solidFill>
                  <a:srgbClr val="7030A0"/>
                </a:solidFill>
              </a:rPr>
              <a:t>Explorando mi cuerpo a través del dibujo y la pintura.</a:t>
            </a:r>
            <a:endParaRPr lang="es-CO" dirty="0">
              <a:solidFill>
                <a:srgbClr val="7030A0"/>
              </a:solidFill>
            </a:endParaRPr>
          </a:p>
          <a:p>
            <a:pPr algn="just"/>
            <a:r>
              <a:rPr lang="es-ES" dirty="0">
                <a:solidFill>
                  <a:srgbClr val="7030A0"/>
                </a:solidFill>
              </a:rPr>
              <a:t>Actividades como dibujar nuestro cuerpo resaltando nuestras partes intimas y sus cuidados -Calcar nuestro cuerpo o el de mi compañero de clase</a:t>
            </a:r>
          </a:p>
          <a:p>
            <a:pPr algn="just"/>
            <a:r>
              <a:rPr lang="es-CO" dirty="0">
                <a:solidFill>
                  <a:srgbClr val="7030A0"/>
                </a:solidFill>
              </a:rPr>
              <a:t>Se potenciaran las fortalezas de vivir en sociedad basándonos en el respeto, la solidaridad, el amor fraterno.</a:t>
            </a:r>
          </a:p>
          <a:p>
            <a:pPr algn="just"/>
            <a:r>
              <a:rPr lang="es-ES" dirty="0">
                <a:solidFill>
                  <a:srgbClr val="7030A0"/>
                </a:solidFill>
              </a:rPr>
              <a:t>Elaborar un cuento relacionado a mi cuerpo</a:t>
            </a:r>
            <a:endParaRPr lang="es-CO" dirty="0">
              <a:solidFill>
                <a:srgbClr val="7030A0"/>
              </a:solidFill>
            </a:endParaRPr>
          </a:p>
          <a:p>
            <a:pPr algn="just"/>
            <a:r>
              <a:rPr lang="es-CO" dirty="0">
                <a:solidFill>
                  <a:srgbClr val="7030A0"/>
                </a:solidFill>
              </a:rPr>
              <a:t>Se realizara un compartir, y una integración en el grupo donde reconoceremos las fortalezas de cada compañero.</a:t>
            </a:r>
          </a:p>
          <a:p>
            <a:pPr algn="just"/>
            <a:endParaRPr lang="es-CO" dirty="0"/>
          </a:p>
          <a:p>
            <a:endParaRPr lang="es-C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684684-D254-41FD-8E6C-A91E2B69E63D}"/>
              </a:ext>
            </a:extLst>
          </p:cNvPr>
          <p:cNvSpPr txBox="1">
            <a:spLocks/>
          </p:cNvSpPr>
          <p:nvPr/>
        </p:nvSpPr>
        <p:spPr>
          <a:xfrm>
            <a:off x="7606748" y="153970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  <p:pic>
        <p:nvPicPr>
          <p:cNvPr id="9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49A97D1F-6037-4605-A4DD-3204313E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0" y="376396"/>
            <a:ext cx="1305930" cy="1172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812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D72B90-0C49-4732-8819-49945C28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6022" y="1201783"/>
            <a:ext cx="10097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7030A0"/>
                </a:solidFill>
              </a:rPr>
              <a:t>Dentro del proyecto de Educación sexual  se han establecido varios encuentros con el fin de cumplir con el objetivo inicial. 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0654309A-3F32-4276-8C61-3F3D4074B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2660"/>
              </p:ext>
            </p:extLst>
          </p:nvPr>
        </p:nvGraphicFramePr>
        <p:xfrm>
          <a:off x="172847" y="2068262"/>
          <a:ext cx="11674596" cy="433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649">
                  <a:extLst>
                    <a:ext uri="{9D8B030D-6E8A-4147-A177-3AD203B41FA5}">
                      <a16:colId xmlns:a16="http://schemas.microsoft.com/office/drawing/2014/main" val="531668902"/>
                    </a:ext>
                  </a:extLst>
                </a:gridCol>
                <a:gridCol w="2918649">
                  <a:extLst>
                    <a:ext uri="{9D8B030D-6E8A-4147-A177-3AD203B41FA5}">
                      <a16:colId xmlns:a16="http://schemas.microsoft.com/office/drawing/2014/main" val="3468367882"/>
                    </a:ext>
                  </a:extLst>
                </a:gridCol>
                <a:gridCol w="3809716">
                  <a:extLst>
                    <a:ext uri="{9D8B030D-6E8A-4147-A177-3AD203B41FA5}">
                      <a16:colId xmlns:a16="http://schemas.microsoft.com/office/drawing/2014/main" val="3871824926"/>
                    </a:ext>
                  </a:extLst>
                </a:gridCol>
                <a:gridCol w="2027582">
                  <a:extLst>
                    <a:ext uri="{9D8B030D-6E8A-4147-A177-3AD203B41FA5}">
                      <a16:colId xmlns:a16="http://schemas.microsoft.com/office/drawing/2014/main" val="1153883708"/>
                    </a:ext>
                  </a:extLst>
                </a:gridCol>
              </a:tblGrid>
              <a:tr h="37130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ENCUENTROS 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ACTIVIDAD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DESARROLLO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MATERIALES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04894"/>
                  </a:ext>
                </a:extLst>
              </a:tr>
              <a:tr h="1639508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r>
                        <a:rPr lang="es-CO" dirty="0"/>
                        <a:t>12 </a:t>
                      </a:r>
                      <a:r>
                        <a:rPr lang="es-CO" sz="1800" dirty="0"/>
                        <a:t>de junio del </a:t>
                      </a:r>
                      <a:r>
                        <a:rPr lang="es-CO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pPr algn="ctr"/>
                      <a:r>
                        <a:rPr lang="es-CO" dirty="0"/>
                        <a:t>Mi cuerpo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Explicación del proyecto Cada estudiante debe tener tener una cartulina de color en donde dibujara su propio cuerpo donde señala la parte que más le gusta de su cuerpo y con pinturas decora el dibujo de forma creativa posteriormente dará una descripción de su cuerpo. Color de pelo de ojos color de piel etc.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Cartulina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Papel de colores.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Cartuchera.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Marcadores.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sz="12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95122"/>
                  </a:ext>
                </a:extLst>
              </a:tr>
              <a:tr h="1924639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31 de Julio del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  <a:p>
                      <a:endParaRPr lang="es-ES" sz="1800" dirty="0"/>
                    </a:p>
                    <a:p>
                      <a:r>
                        <a:rPr lang="es-ES" sz="1800" dirty="0"/>
                        <a:t>Cuidados del cuerpo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dirty="0"/>
                        <a:t>Se proyectará un cuento sobre los cuidados del cuerpo </a:t>
                      </a:r>
                      <a:r>
                        <a:rPr lang="es-ES" sz="1200" dirty="0">
                          <a:hlinkClick r:id="rId3"/>
                        </a:rPr>
                        <a:t>https://www.youtube.com/watch?v=Qy4Y5TDMqPY</a:t>
                      </a:r>
                      <a:endParaRPr lang="es-ES" sz="1200" dirty="0"/>
                    </a:p>
                    <a:p>
                      <a:pPr algn="just"/>
                      <a:r>
                        <a:rPr lang="es-ES" sz="1200" dirty="0"/>
                        <a:t>Luego de observar cada estudiante mencionara uno de los cuidados del cuerpo y nos dirá porqué es importante hacerlo luego en nuestro cuaderno  o una hoja block deberá escribir una frase bonita alusiva al cuidado de nuestro cuerpo.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Computador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Cuadernos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Hojas block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Cartuchera.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Marcadores.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586364"/>
                  </a:ext>
                </a:extLst>
              </a:tr>
              <a:tr h="39708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51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5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1008F7-EDDC-433B-880A-90767374B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B05CFB0-3819-4CA5-95CF-7A81953F4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83210"/>
              </p:ext>
            </p:extLst>
          </p:nvPr>
        </p:nvGraphicFramePr>
        <p:xfrm>
          <a:off x="258702" y="755374"/>
          <a:ext cx="11674596" cy="477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649">
                  <a:extLst>
                    <a:ext uri="{9D8B030D-6E8A-4147-A177-3AD203B41FA5}">
                      <a16:colId xmlns:a16="http://schemas.microsoft.com/office/drawing/2014/main" val="1695169613"/>
                    </a:ext>
                  </a:extLst>
                </a:gridCol>
                <a:gridCol w="2918649">
                  <a:extLst>
                    <a:ext uri="{9D8B030D-6E8A-4147-A177-3AD203B41FA5}">
                      <a16:colId xmlns:a16="http://schemas.microsoft.com/office/drawing/2014/main" val="2662066830"/>
                    </a:ext>
                  </a:extLst>
                </a:gridCol>
                <a:gridCol w="3809716">
                  <a:extLst>
                    <a:ext uri="{9D8B030D-6E8A-4147-A177-3AD203B41FA5}">
                      <a16:colId xmlns:a16="http://schemas.microsoft.com/office/drawing/2014/main" val="1596461943"/>
                    </a:ext>
                  </a:extLst>
                </a:gridCol>
                <a:gridCol w="2027582">
                  <a:extLst>
                    <a:ext uri="{9D8B030D-6E8A-4147-A177-3AD203B41FA5}">
                      <a16:colId xmlns:a16="http://schemas.microsoft.com/office/drawing/2014/main" val="30475375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288616"/>
                  </a:ext>
                </a:extLst>
              </a:tr>
              <a:tr h="1860605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pPr algn="ctr"/>
                      <a:r>
                        <a:rPr lang="es-CO" dirty="0"/>
                        <a:t>11 de septiembre </a:t>
                      </a:r>
                      <a:r>
                        <a:rPr lang="es-CO" sz="1800" dirty="0"/>
                        <a:t>del </a:t>
                      </a:r>
                      <a:r>
                        <a:rPr lang="es-CO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Soy mi propio </a:t>
                      </a:r>
                    </a:p>
                    <a:p>
                      <a:pPr algn="ctr"/>
                      <a:endParaRPr lang="es-CO" dirty="0"/>
                    </a:p>
                    <a:p>
                      <a:pPr algn="ctr"/>
                      <a:endParaRPr lang="es-CO" dirty="0"/>
                    </a:p>
                    <a:p>
                      <a:pPr algn="ctr"/>
                      <a:endParaRPr lang="es-CO" dirty="0"/>
                    </a:p>
                    <a:p>
                      <a:pPr algn="ctr"/>
                      <a:r>
                        <a:rPr lang="es-CO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O" sz="1200" dirty="0"/>
                    </a:p>
                    <a:p>
                      <a:pPr algn="just"/>
                      <a:r>
                        <a:rPr lang="es-CO" sz="1200" dirty="0"/>
                        <a:t>Para ello primera se dará una explicación sobre el cuidado de nuestras partes intimas con base al siguiente video educativo </a:t>
                      </a:r>
                    </a:p>
                    <a:p>
                      <a:pPr algn="just"/>
                      <a:r>
                        <a:rPr lang="es-CO" sz="1200" dirty="0">
                          <a:hlinkClick r:id="rId3"/>
                        </a:rPr>
                        <a:t>https://www.youtube.com/watch?v=lrRIffN__qI</a:t>
                      </a:r>
                      <a:endParaRPr lang="es-CO" sz="1200" dirty="0"/>
                    </a:p>
                    <a:p>
                      <a:pPr algn="just"/>
                      <a:r>
                        <a:rPr lang="es-CO" sz="1200" dirty="0"/>
                        <a:t>Luego cada estudiante deberá tener en su mesa de trabajo plastilina, greda u algotro material  el cual le permita moldear el cuerpo humano y resaltar en ella sus partes intimas.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Plastilina de colores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Pegante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Pedazo de Cartón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Computador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sz="12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53781"/>
                  </a:ext>
                </a:extLst>
              </a:tr>
              <a:tr h="2553510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r>
                        <a:rPr lang="es-CO" dirty="0"/>
                        <a:t>23  de Octubre  del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  <a:p>
                      <a:pPr algn="ctr"/>
                      <a:r>
                        <a:rPr lang="es-ES" sz="1800" dirty="0"/>
                        <a:t>Amo ser yo </a:t>
                      </a:r>
                    </a:p>
                    <a:p>
                      <a:pPr algn="ctr"/>
                      <a:endParaRPr lang="es-ES" sz="1800" dirty="0"/>
                    </a:p>
                    <a:p>
                      <a:pPr algn="ctr"/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/>
                        <a:t>Se inicia con una lectura sobre nuestro cuerpo y posteriormente se realizara la manualidad que se muestra paso a paso en el video. </a:t>
                      </a:r>
                      <a:r>
                        <a:rPr lang="es-CO" sz="1200" dirty="0">
                          <a:hlinkClick r:id="rId4"/>
                        </a:rPr>
                        <a:t>https://www.youtube.com/watch?v=ikDL2ASdr_Y</a:t>
                      </a:r>
                      <a:endParaRPr lang="es-CO" sz="1200" dirty="0"/>
                    </a:p>
                    <a:p>
                      <a:pPr algn="just"/>
                      <a:r>
                        <a:rPr lang="es-CO" sz="1200" dirty="0"/>
                        <a:t>Para ello se deben tener los materiales que se describen y lograr así realizar la actividad. Por ultimo se realizara una actividad de baile los muñecos elaborados recuerde que cada estudiante debe hacer ambos muñecos.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Cartulinas de colores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,hojas de revistas, Papel silueta u algotro material el cual le permita realizar la manualidad.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Pegante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Tijeras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Cartuchera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O" sz="1200" dirty="0">
                          <a:solidFill>
                            <a:schemeClr val="bg1"/>
                          </a:solidFill>
                        </a:rPr>
                        <a:t>Marcador negro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CO" sz="1200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8259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98A78F51-0AF8-4BE8-82B9-997180995F14}"/>
              </a:ext>
            </a:extLst>
          </p:cNvPr>
          <p:cNvPicPr/>
          <p:nvPr/>
        </p:nvPicPr>
        <p:blipFill rotWithShape="1">
          <a:blip r:embed="rId5"/>
          <a:srcRect l="10352" t="26867" r="39919" b="29362"/>
          <a:stretch/>
        </p:blipFill>
        <p:spPr bwMode="auto">
          <a:xfrm>
            <a:off x="3538331" y="1444487"/>
            <a:ext cx="2213113" cy="137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49388F-C7A6-4CC9-9FB9-A48D2297EB61}"/>
              </a:ext>
            </a:extLst>
          </p:cNvPr>
          <p:cNvPicPr/>
          <p:nvPr/>
        </p:nvPicPr>
        <p:blipFill rotWithShape="1">
          <a:blip r:embed="rId6"/>
          <a:srcRect l="8486" t="24452" r="41106" b="29663"/>
          <a:stretch/>
        </p:blipFill>
        <p:spPr bwMode="auto">
          <a:xfrm>
            <a:off x="3366052" y="3627782"/>
            <a:ext cx="2570922" cy="1673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00B4A0-008C-40BB-BEFC-B0E7281B6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024" y="43891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CO" sz="5400" dirty="0">
                <a:solidFill>
                  <a:srgbClr val="00FF00"/>
                </a:solidFill>
              </a:rPr>
              <a:t>Evidencias </a:t>
            </a:r>
            <a:r>
              <a:rPr lang="es-CO" sz="5400" dirty="0"/>
              <a:t> </a:t>
            </a:r>
            <a:br>
              <a:rPr lang="es-CO" dirty="0"/>
            </a:b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C3AF0C-8B62-41C2-BDD2-18A5A905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819" y="1464452"/>
            <a:ext cx="3084556" cy="3929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648DD-970E-4047-8783-3A85F56B3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3478" y="1414618"/>
            <a:ext cx="4161609" cy="43630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9B15DBE-FECA-4CEF-9F0A-39DA775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683" y="1298769"/>
            <a:ext cx="3848306" cy="4594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23A1527-9DF3-4E7F-9361-5817452D9F84}"/>
              </a:ext>
            </a:extLst>
          </p:cNvPr>
          <p:cNvSpPr txBox="1">
            <a:spLocks/>
          </p:cNvSpPr>
          <p:nvPr/>
        </p:nvSpPr>
        <p:spPr>
          <a:xfrm>
            <a:off x="7586793" y="440472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  <p:pic>
        <p:nvPicPr>
          <p:cNvPr id="13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F92680AE-4A30-404B-87A3-9A36D3BF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0" y="376396"/>
            <a:ext cx="1054853" cy="947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565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8AF2BB-45FD-431C-8B5A-6E060E645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665823A-4281-4A9F-A80B-A59C8F27BFDC}"/>
              </a:ext>
            </a:extLst>
          </p:cNvPr>
          <p:cNvSpPr txBox="1">
            <a:spLocks/>
          </p:cNvSpPr>
          <p:nvPr/>
        </p:nvSpPr>
        <p:spPr>
          <a:xfrm>
            <a:off x="958188" y="453754"/>
            <a:ext cx="8911687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dirty="0">
                <a:solidFill>
                  <a:srgbClr val="00FF00"/>
                </a:solidFill>
              </a:rPr>
              <a:t>Evidencias</a:t>
            </a:r>
            <a:r>
              <a:rPr lang="es-CO" dirty="0">
                <a:solidFill>
                  <a:srgbClr val="00FF00"/>
                </a:solidFill>
              </a:rPr>
              <a:t> </a:t>
            </a:r>
            <a:r>
              <a:rPr lang="es-CO" dirty="0"/>
              <a:t> </a:t>
            </a:r>
            <a:br>
              <a:rPr lang="es-CO" dirty="0"/>
            </a:b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FAC78A-FD1B-4704-9D5B-D3E55A057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45" y="1361277"/>
            <a:ext cx="2887033" cy="38472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162DE7-F01E-4837-AD2A-418BF7803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48720" y="253662"/>
            <a:ext cx="2975810" cy="54956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BA944AA-D0C5-4978-90FE-4150A0980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8" y="1079357"/>
            <a:ext cx="3036690" cy="41291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5C22C9DB-9521-449E-8DFC-AF3FC00DB0A9}"/>
              </a:ext>
            </a:extLst>
          </p:cNvPr>
          <p:cNvSpPr txBox="1">
            <a:spLocks/>
          </p:cNvSpPr>
          <p:nvPr/>
        </p:nvSpPr>
        <p:spPr>
          <a:xfrm>
            <a:off x="7586793" y="440472"/>
            <a:ext cx="5275142" cy="49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solidFill>
                  <a:schemeClr val="tx2">
                    <a:lumMod val="25000"/>
                  </a:schemeClr>
                </a:solidFill>
              </a:rPr>
              <a:t>CCESF</a:t>
            </a:r>
          </a:p>
        </p:txBody>
      </p:sp>
      <p:pic>
        <p:nvPicPr>
          <p:cNvPr id="15" name="Picture 2" descr="Resultado de imagen para colonia escolar de san francisco ciudad bolivar">
            <a:extLst>
              <a:ext uri="{FF2B5EF4-FFF2-40B4-BE49-F238E27FC236}">
                <a16:creationId xmlns:a16="http://schemas.microsoft.com/office/drawing/2014/main" id="{2D0430EB-F9F9-458A-AF23-8B4D7A4F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0" y="376396"/>
            <a:ext cx="1054853" cy="947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9997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555</TotalTime>
  <Words>1062</Words>
  <Application>Microsoft Office PowerPoint</Application>
  <PresentationFormat>Panorámica</PresentationFormat>
  <Paragraphs>96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Impact</vt:lpstr>
      <vt:lpstr>Lucida Calligraphy</vt:lpstr>
      <vt:lpstr>Rockwell</vt:lpstr>
      <vt:lpstr>Damask</vt:lpstr>
      <vt:lpstr>CCESF</vt:lpstr>
      <vt:lpstr>Objetivo </vt:lpstr>
      <vt:lpstr>Descripción del proyecto </vt:lpstr>
      <vt:lpstr>Metodología </vt:lpstr>
      <vt:lpstr>Plan de trabajo (describir actividades)</vt:lpstr>
      <vt:lpstr>Presentación de PowerPoint</vt:lpstr>
      <vt:lpstr>Presentación de PowerPoint</vt:lpstr>
      <vt:lpstr>Evidencias   </vt:lpstr>
      <vt:lpstr>Presentación de PowerPoint</vt:lpstr>
      <vt:lpstr>Presentación de PowerPoint</vt:lpstr>
      <vt:lpstr>Presentación de PowerPoint</vt:lpstr>
      <vt:lpstr>Evaluación del proyecto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CCESF</dc:title>
  <dc:creator>Secretaria CESF</dc:creator>
  <cp:lastModifiedBy>Andrés Mauricio Ramirez Arias</cp:lastModifiedBy>
  <cp:revision>31</cp:revision>
  <dcterms:created xsi:type="dcterms:W3CDTF">2016-09-02T10:45:43Z</dcterms:created>
  <dcterms:modified xsi:type="dcterms:W3CDTF">2020-12-10T13:41:56Z</dcterms:modified>
</cp:coreProperties>
</file>